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Instrument Sans Medium" panose="020B0604020202020204" charset="0"/>
      <p:regular r:id="rId14"/>
    </p:embeddedFont>
    <p:embeddedFont>
      <p:font typeface="Instrument Sans Semi Bold" panose="020B0604020202020204" charset="0"/>
      <p:regular r:id="rId1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9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32" autoAdjust="0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32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2988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816545" y="438150"/>
            <a:ext cx="5808012" cy="2168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Машинное</a:t>
            </a: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обучение</a:t>
            </a:r>
            <a:endParaRPr lang="en-US" sz="4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t="8357" b="16802"/>
          <a:stretch>
            <a:fillRect/>
          </a:stretch>
        </p:blipFill>
        <p:spPr>
          <a:xfrm>
            <a:off x="20" y="10"/>
            <a:ext cx="7339862" cy="82295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4" name="Text 1"/>
          <p:cNvSpPr/>
          <p:nvPr/>
        </p:nvSpPr>
        <p:spPr>
          <a:xfrm>
            <a:off x="7816545" y="2799956"/>
            <a:ext cx="5808012" cy="4612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Машинное обучение (ML) — ключевая область искусственного интеллекта, где компьютерные системы учатся на данных, улучшая производительность без явного программирования.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31535" y="3165927"/>
            <a:ext cx="115208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Заключение</a:t>
            </a:r>
            <a:b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</a:b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Ответственный Подход к ML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40605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Машинное обучение открывает широкие возможности для развития IT-сферы, но требует ответственного подхода к его внедрению. Успех в этой области зависит от способности специалистов сочетать технические навыки с пониманием социальных и этических аспектов.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6184463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Программные инженеры должны не только разрабатывать эффективные системы, но и обеспечивать их соответствие моральным и правовым стандартам, следуя принципам ответственного ИИ, таким как объяснимость, справедливость и прозрачность.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95000"/>
                <a:lumOff val="5000"/>
              </a:schemeClr>
            </a:gs>
            <a:gs pos="100000">
              <a:schemeClr val="bg2">
                <a:lumMod val="25000"/>
              </a:schemeClr>
            </a:gs>
            <a:gs pos="100000">
              <a:schemeClr val="bg2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BF2CBC-D7DE-3D27-9B70-E07C91722B08}"/>
              </a:ext>
            </a:extLst>
          </p:cNvPr>
          <p:cNvSpPr txBox="1"/>
          <p:nvPr/>
        </p:nvSpPr>
        <p:spPr>
          <a:xfrm>
            <a:off x="3390089" y="3191470"/>
            <a:ext cx="78502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dirty="0">
                <a:solidFill>
                  <a:schemeClr val="bg1"/>
                </a:solidFill>
              </a:rPr>
              <a:t>Спасибо за ваше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940293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14155"/>
            <a:ext cx="114685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Основные Методы Машинного Обучения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89910"/>
            <a:ext cx="29414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Обучение с учителем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71054"/>
            <a:ext cx="3978116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Модель обучается на размеченных данных для точных предсказаний. Используется для прогнозирования числовых значений (линейная регрессия) и классификации (SVM, деревья решений, kNN).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089910"/>
            <a:ext cx="30602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Обучение без учителя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3671054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Модель самостоятельно выявляет скрытые закономерности в неразмеченных данных. Применяется для кластеризации, снижения размерности и анализа ассоциаций.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089910"/>
            <a:ext cx="38371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Обучение с подкреплением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3671054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Агент учится принимать решения, взаимодействуя со средой и получая награды. Используется в робототехнике, автономных системах и игровых алгоритмах.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4371" y="539591"/>
            <a:ext cx="7775258" cy="1222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Обучение с Учителем: Принципы и Алгоритмы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84371" y="2054900"/>
            <a:ext cx="439936" cy="439936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757654" y="2091511"/>
            <a:ext cx="293251" cy="366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319808" y="2122051"/>
            <a:ext cx="2450425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Линейная регрессия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319808" y="2544842"/>
            <a:ext cx="7139821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Прогнозирование числовых значений, например, стоимости недвижимости или объёма продаж.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84371" y="3561398"/>
            <a:ext cx="439936" cy="439936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9" name="Text 6"/>
          <p:cNvSpPr/>
          <p:nvPr/>
        </p:nvSpPr>
        <p:spPr>
          <a:xfrm>
            <a:off x="757654" y="3598009"/>
            <a:ext cx="293251" cy="366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1319808" y="3628549"/>
            <a:ext cx="3829645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Метод опорных векторов (SVM)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1319808" y="4051340"/>
            <a:ext cx="7139821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Применяется для задач классификации, таких как категоризация клиентов по уровням риска.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684371" y="5067895"/>
            <a:ext cx="439936" cy="439936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3" name="Text 10"/>
          <p:cNvSpPr/>
          <p:nvPr/>
        </p:nvSpPr>
        <p:spPr>
          <a:xfrm>
            <a:off x="757654" y="5104507"/>
            <a:ext cx="293251" cy="366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1319808" y="5135047"/>
            <a:ext cx="4171355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Деревья решений и случайный лес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319808" y="5557838"/>
            <a:ext cx="7139821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Построение интерпретируемых моделей для систем поддержки принятия решений.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684371" y="6574393"/>
            <a:ext cx="439936" cy="439936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7" name="Text 14"/>
          <p:cNvSpPr/>
          <p:nvPr/>
        </p:nvSpPr>
        <p:spPr>
          <a:xfrm>
            <a:off x="757654" y="6611005"/>
            <a:ext cx="293251" cy="366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1319808" y="6641544"/>
            <a:ext cx="3395305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k-ближайших соседей (kNN)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1319808" y="7064335"/>
            <a:ext cx="7139821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Используется для простых задач классификации и регрессии, например, анализ тональности отзывов.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4855" y="920829"/>
            <a:ext cx="7654290" cy="1330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Обучение без Учителя: Подходы и Примеры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44855" y="2570202"/>
            <a:ext cx="3720822" cy="2943939"/>
          </a:xfrm>
          <a:prstGeom prst="roundRect">
            <a:avLst>
              <a:gd name="adj" fmla="val 303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965240" y="2790587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Кластеризация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65240" y="3250644"/>
            <a:ext cx="3280053" cy="1702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Группировка объектов на основе их схожести, например, сегментация клиентов онлайн-магазинов для персонализации рекламы.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678442" y="2570202"/>
            <a:ext cx="3720822" cy="2943939"/>
          </a:xfrm>
          <a:prstGeom prst="roundRect">
            <a:avLst>
              <a:gd name="adj" fmla="val 303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8" name="Text 5"/>
          <p:cNvSpPr/>
          <p:nvPr/>
        </p:nvSpPr>
        <p:spPr>
          <a:xfrm>
            <a:off x="4898827" y="2790587"/>
            <a:ext cx="3084195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Снижение размерности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4898827" y="3250644"/>
            <a:ext cx="3280053" cy="2043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Уменьшение количества переменных при сохранении максимальной информации, часто используется для повышения эффективности модели.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4855" y="5726906"/>
            <a:ext cx="7654290" cy="1581864"/>
          </a:xfrm>
          <a:prstGeom prst="roundRect">
            <a:avLst>
              <a:gd name="adj" fmla="val 565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1" name="Text 8"/>
          <p:cNvSpPr/>
          <p:nvPr/>
        </p:nvSpPr>
        <p:spPr>
          <a:xfrm>
            <a:off x="965240" y="5947291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Анализ ассоциаций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65240" y="6407348"/>
            <a:ext cx="7213521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Поиск закономерностей во взаимосвязях между элементами, например, для анализа покупательского поведения.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5502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Обучение с Подкреплением: Механизмы и Применение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62152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415314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Управление роботами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260062"/>
            <a:ext cx="23298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Разработка алгоритмов для управления роботами в условиях неопределённости.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093" y="362152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07093" y="4415314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Системы рекомендаций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07093" y="5260062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Создание систем, адаптирующихся к поведению пользователя.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0395" y="3621524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20395" y="4415314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Автоматизация процессов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20395" y="5260062"/>
            <a:ext cx="23298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Автоматизация в сложных системах, таких как управление сетями или логистика.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125481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Применение ML в Медицинской Диагностике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635085" y="3906441"/>
            <a:ext cx="29439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Анализ изображений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785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Выявление патологий на КТ, МРТ и рентгеновских снимках с высокой точностью.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717" y="4483775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502932"/>
            <a:ext cx="38988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Прогнозирование заболеваний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347680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Предсказание вероятности развития болезней на основе исторических данных пациента.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4326" y="3100149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4955500"/>
            <a:ext cx="38988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Персонализированная медицина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00249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Разработка индивидуальных планов лечения и рекомендаций по дозировке лекарств.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4326" y="5867400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3282" y="777240"/>
            <a:ext cx="7610237" cy="13694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Машинное Обучение в Финансовом Секторе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499741" y="2475309"/>
            <a:ext cx="30480" cy="4976932"/>
          </a:xfrm>
          <a:prstGeom prst="roundRect">
            <a:avLst>
              <a:gd name="adj" fmla="val 301935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Shape 2"/>
          <p:cNvSpPr/>
          <p:nvPr/>
        </p:nvSpPr>
        <p:spPr>
          <a:xfrm>
            <a:off x="6715720" y="2706529"/>
            <a:ext cx="657344" cy="30480"/>
          </a:xfrm>
          <a:prstGeom prst="roundRect">
            <a:avLst>
              <a:gd name="adj" fmla="val 301935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Shape 3"/>
          <p:cNvSpPr/>
          <p:nvPr/>
        </p:nvSpPr>
        <p:spPr>
          <a:xfrm>
            <a:off x="6253282" y="2475309"/>
            <a:ext cx="492919" cy="492919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7" name="Text 4"/>
          <p:cNvSpPr/>
          <p:nvPr/>
        </p:nvSpPr>
        <p:spPr>
          <a:xfrm>
            <a:off x="6335435" y="2516386"/>
            <a:ext cx="328613" cy="410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7595354" y="2550557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Кредитный скоринг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595354" y="3024307"/>
            <a:ext cx="6268164" cy="1051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Оценка кредитоспособности клиентов на основе финансовой истории и поведения, снижение рисков для банков.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715720" y="4745236"/>
            <a:ext cx="657344" cy="30480"/>
          </a:xfrm>
          <a:prstGeom prst="roundRect">
            <a:avLst>
              <a:gd name="adj" fmla="val 301935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Shape 8"/>
          <p:cNvSpPr/>
          <p:nvPr/>
        </p:nvSpPr>
        <p:spPr>
          <a:xfrm>
            <a:off x="6253282" y="4514017"/>
            <a:ext cx="492919" cy="492919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2" name="Text 9"/>
          <p:cNvSpPr/>
          <p:nvPr/>
        </p:nvSpPr>
        <p:spPr>
          <a:xfrm>
            <a:off x="6335435" y="4555093"/>
            <a:ext cx="328613" cy="410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7595354" y="4589264"/>
            <a:ext cx="3617000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Алгоритмическая торговля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595354" y="5063014"/>
            <a:ext cx="6268164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Автоматизация принятия решений на финансовых рынках, прогнозирование цен и оптимизация портфеля.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715720" y="6433423"/>
            <a:ext cx="657344" cy="30480"/>
          </a:xfrm>
          <a:prstGeom prst="roundRect">
            <a:avLst>
              <a:gd name="adj" fmla="val 301935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6" name="Shape 13"/>
          <p:cNvSpPr/>
          <p:nvPr/>
        </p:nvSpPr>
        <p:spPr>
          <a:xfrm>
            <a:off x="6253282" y="6202204"/>
            <a:ext cx="492919" cy="492919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7" name="Text 14"/>
          <p:cNvSpPr/>
          <p:nvPr/>
        </p:nvSpPr>
        <p:spPr>
          <a:xfrm>
            <a:off x="6335435" y="6243280"/>
            <a:ext cx="328613" cy="410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7595354" y="6277451"/>
            <a:ext cx="4088249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Обнаружение мошенничества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595354" y="6751201"/>
            <a:ext cx="6268164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Выявление подозрительных транзакций и действий пользователей для минимизации потерь.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313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8779" y="3089672"/>
            <a:ext cx="9221272" cy="632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Социальные и Этические Аспекты ML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779" y="4026218"/>
            <a:ext cx="1012508" cy="12150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25015" y="4228624"/>
            <a:ext cx="2999661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Влияние на рынок труда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025015" y="4666417"/>
            <a:ext cx="11896606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Автоматизация рутинных задач, появление новых профессий и потребность в новых навыках.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779" y="5241250"/>
            <a:ext cx="1012508" cy="121503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25015" y="5443657"/>
            <a:ext cx="4640699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Безопасность и конфиденциальность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025015" y="5881449"/>
            <a:ext cx="11896606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Защита данных пользователей от несанкционированного доступа и утечек, атаки на модели.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779" y="6456283"/>
            <a:ext cx="1012508" cy="121503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25015" y="6658689"/>
            <a:ext cx="2531388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Этические вопросы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025015" y="7096482"/>
            <a:ext cx="11896606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Предвзятость моделей, прозрачность алгоритмов и ответственность за ошибки в критически важных областях.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4245"/>
            <a:ext cx="13045678" cy="1414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Проблемы Безопасности и Конфиденциальности Данных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396" y="2491978"/>
            <a:ext cx="2152531" cy="16667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415" y="3342322"/>
            <a:ext cx="318373" cy="397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6265" y="2899410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Утечки данных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6265" y="3388876"/>
            <a:ext cx="5526524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Нарушение конфиденциальности пользователей.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6482" y="4171712"/>
            <a:ext cx="8595003" cy="15240"/>
          </a:xfrm>
          <a:prstGeom prst="roundRect">
            <a:avLst>
              <a:gd name="adj" fmla="val 623958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190" y="4215289"/>
            <a:ext cx="4305062" cy="166675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415" y="4849654"/>
            <a:ext cx="318373" cy="397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2590" y="4441627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Атаки на модели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2590" y="4931093"/>
            <a:ext cx="7179112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Подмена входных данных или атаки по методу градиентного спуска.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2807" y="5895023"/>
            <a:ext cx="7518678" cy="15240"/>
          </a:xfrm>
          <a:prstGeom prst="roundRect">
            <a:avLst>
              <a:gd name="adj" fmla="val 623958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865" y="5938599"/>
            <a:ext cx="6457593" cy="166675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415" y="6572964"/>
            <a:ext cx="318373" cy="397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8796" y="6346031"/>
            <a:ext cx="4001572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Непрозрачность алгоритмов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8796" y="6835497"/>
            <a:ext cx="5261372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Затрудняет выявление уязвимостей в системах.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558</Words>
  <Application>Microsoft Office PowerPoint</Application>
  <PresentationFormat>Произвольный</PresentationFormat>
  <Paragraphs>84</Paragraphs>
  <Slides>11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Instrument Sans Medium</vt:lpstr>
      <vt:lpstr>Arial</vt:lpstr>
      <vt:lpstr>Instrument Sans Semi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Заур Алиев</cp:lastModifiedBy>
  <cp:revision>4</cp:revision>
  <dcterms:created xsi:type="dcterms:W3CDTF">2025-06-05T14:24:18Z</dcterms:created>
  <dcterms:modified xsi:type="dcterms:W3CDTF">2025-06-06T11:30:05Z</dcterms:modified>
</cp:coreProperties>
</file>